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72"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68" d="100"/>
          <a:sy n="68" d="100"/>
        </p:scale>
        <p:origin x="-14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082ACE-4978-4EA8-96A1-C8E2725C0AE0}" type="datetimeFigureOut">
              <a:rPr lang="en-US" smtClean="0"/>
              <a:pPr/>
              <a:t>12/5/2011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8FA45C-D045-4235-A036-984358A605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5C2FC8F-5F5F-4CDA-9799-276B07FD5150}" type="datetimeFigureOut">
              <a:rPr lang="en-US" smtClean="0"/>
              <a:pPr/>
              <a:t>12/5/2011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12D3778-ECFF-4517-A70F-88301DF4EA7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C2FC8F-5F5F-4CDA-9799-276B07FD5150}" type="datetimeFigureOut">
              <a:rPr lang="en-US" smtClean="0"/>
              <a:pPr/>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D3778-ECFF-4517-A70F-88301DF4EA77}" type="slidenum">
              <a:rPr lang="en-US" smtClean="0"/>
              <a:pPr/>
              <a:t>‹#›</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C2FC8F-5F5F-4CDA-9799-276B07FD5150}" type="datetimeFigureOut">
              <a:rPr lang="en-US" smtClean="0"/>
              <a:pPr/>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D3778-ECFF-4517-A70F-88301DF4EA77}" type="slidenum">
              <a:rPr lang="en-US" smtClean="0"/>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C2FC8F-5F5F-4CDA-9799-276B07FD5150}" type="datetimeFigureOut">
              <a:rPr lang="en-US" smtClean="0"/>
              <a:pPr/>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D3778-ECFF-4517-A70F-88301DF4EA77}" type="slidenum">
              <a:rPr lang="en-US" smtClean="0"/>
              <a:pPr/>
              <a:t>‹#›</a:t>
            </a:fld>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C2FC8F-5F5F-4CDA-9799-276B07FD5150}" type="datetimeFigureOut">
              <a:rPr lang="en-US" smtClean="0"/>
              <a:pPr/>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D3778-ECFF-4517-A70F-88301DF4EA7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C2FC8F-5F5F-4CDA-9799-276B07FD5150}" type="datetimeFigureOut">
              <a:rPr lang="en-US" smtClean="0"/>
              <a:pPr/>
              <a:t>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2D3778-ECFF-4517-A70F-88301DF4EA77}" type="slidenum">
              <a:rPr lang="en-US" smtClean="0"/>
              <a:pPr/>
              <a:t>‹#›</a:t>
            </a:fld>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5C2FC8F-5F5F-4CDA-9799-276B07FD5150}" type="datetimeFigureOut">
              <a:rPr lang="en-US" smtClean="0"/>
              <a:pPr/>
              <a:t>12/5/2011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2D3778-ECFF-4517-A70F-88301DF4EA77}" type="slidenum">
              <a:rPr lang="en-US" smtClean="0"/>
              <a:pPr/>
              <a:t>‹#›</a:t>
            </a:fld>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C2FC8F-5F5F-4CDA-9799-276B07FD5150}" type="datetimeFigureOut">
              <a:rPr lang="en-US" smtClean="0"/>
              <a:pPr/>
              <a:t>12/5/2011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2D3778-ECFF-4517-A70F-88301DF4EA77}" type="slidenum">
              <a:rPr lang="en-US" smtClean="0"/>
              <a:pPr/>
              <a:t>‹#›</a:t>
            </a:fld>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C2FC8F-5F5F-4CDA-9799-276B07FD5150}" type="datetimeFigureOut">
              <a:rPr lang="en-US" smtClean="0"/>
              <a:pPr/>
              <a:t>12/5/2011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2D3778-ECFF-4517-A70F-88301DF4EA77}" type="slidenum">
              <a:rPr lang="en-US" smtClean="0"/>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C2FC8F-5F5F-4CDA-9799-276B07FD5150}" type="datetimeFigureOut">
              <a:rPr lang="en-US" smtClean="0"/>
              <a:pPr/>
              <a:t>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2D3778-ECFF-4517-A70F-88301DF4EA77}" type="slidenum">
              <a:rPr lang="en-US" smtClean="0"/>
              <a:pPr/>
              <a:t>‹#›</a:t>
            </a:fld>
            <a:endParaRPr lang="en-U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C2FC8F-5F5F-4CDA-9799-276B07FD5150}" type="datetimeFigureOut">
              <a:rPr lang="en-US" smtClean="0"/>
              <a:pPr/>
              <a:t>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12D3778-ECFF-4517-A70F-88301DF4EA7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5C2FC8F-5F5F-4CDA-9799-276B07FD5150}" type="datetimeFigureOut">
              <a:rPr lang="en-US" smtClean="0"/>
              <a:pPr/>
              <a:t>12/5/2011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12D3778-ECFF-4517-A70F-88301DF4EA7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mrcappozzo.weebly.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cappozzoportfolio.weebl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smtClean="0"/>
              <a:t>Gabriel Cappozzo</a:t>
            </a:r>
            <a:br>
              <a:rPr lang="en-US" dirty="0" smtClean="0"/>
            </a:br>
            <a:r>
              <a:rPr lang="en-US" dirty="0" smtClean="0"/>
              <a:t>Teacher Portfolio</a:t>
            </a:r>
            <a:endParaRPr lang="en-US" dirty="0"/>
          </a:p>
        </p:txBody>
      </p:sp>
      <p:sp>
        <p:nvSpPr>
          <p:cNvPr id="3" name="Subtitle 2"/>
          <p:cNvSpPr>
            <a:spLocks noGrp="1"/>
          </p:cNvSpPr>
          <p:nvPr>
            <p:ph type="subTitle" idx="1"/>
          </p:nvPr>
        </p:nvSpPr>
        <p:spPr>
          <a:xfrm>
            <a:off x="533400" y="3228536"/>
            <a:ext cx="7854696" cy="2638864"/>
          </a:xfrm>
        </p:spPr>
        <p:txBody>
          <a:bodyPr>
            <a:normAutofit fontScale="92500" lnSpcReduction="10000"/>
          </a:bodyPr>
          <a:lstStyle/>
          <a:p>
            <a:pPr algn="ctr">
              <a:lnSpc>
                <a:spcPct val="160000"/>
              </a:lnSpc>
            </a:pPr>
            <a:r>
              <a:rPr lang="en-US" dirty="0" smtClean="0"/>
              <a:t>University of Phoenix</a:t>
            </a:r>
          </a:p>
          <a:p>
            <a:pPr algn="ctr">
              <a:lnSpc>
                <a:spcPct val="160000"/>
              </a:lnSpc>
            </a:pPr>
            <a:r>
              <a:rPr lang="en-US" dirty="0" smtClean="0"/>
              <a:t>SPE/589</a:t>
            </a:r>
          </a:p>
          <a:p>
            <a:pPr algn="ctr">
              <a:lnSpc>
                <a:spcPct val="160000"/>
              </a:lnSpc>
            </a:pPr>
            <a:r>
              <a:rPr lang="en-US" dirty="0" smtClean="0"/>
              <a:t>Special Education Student Teaching: Cross Categorical</a:t>
            </a:r>
          </a:p>
          <a:p>
            <a:pPr algn="ctr">
              <a:lnSpc>
                <a:spcPct val="160000"/>
              </a:lnSpc>
            </a:pPr>
            <a:r>
              <a:rPr lang="en-US" dirty="0" smtClean="0"/>
              <a:t>December 1</a:t>
            </a:r>
            <a:r>
              <a:rPr lang="en-US" baseline="30000" dirty="0" smtClean="0"/>
              <a:t>st</a:t>
            </a:r>
            <a:r>
              <a:rPr lang="en-US" dirty="0" smtClean="0"/>
              <a:t>, 2011</a:t>
            </a:r>
          </a:p>
          <a:p>
            <a:pPr algn="ctr">
              <a:lnSpc>
                <a:spcPct val="160000"/>
              </a:lnSpc>
            </a:pPr>
            <a:endParaRPr lang="en-US"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Lesson Plan 1</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3200" dirty="0" smtClean="0"/>
              <a:t>Lesson Plan 1 has been developed to teach a unit on Math and Time.</a:t>
            </a:r>
          </a:p>
          <a:p>
            <a:pPr>
              <a:buNone/>
            </a:pPr>
            <a:endParaRPr lang="en-US" sz="3200" dirty="0" smtClean="0"/>
          </a:p>
          <a:p>
            <a:r>
              <a:rPr lang="en-US" dirty="0" smtClean="0"/>
              <a:t> Telling time using an analog clock.</a:t>
            </a:r>
          </a:p>
          <a:p>
            <a:r>
              <a:rPr lang="en-US" dirty="0" smtClean="0"/>
              <a:t>Grade Level: 4</a:t>
            </a:r>
            <a:r>
              <a:rPr lang="en-US" baseline="30000" dirty="0" smtClean="0"/>
              <a:t>th</a:t>
            </a:r>
            <a:endParaRPr lang="en-US" dirty="0" smtClean="0"/>
          </a:p>
          <a:p>
            <a:r>
              <a:rPr lang="en-US" dirty="0" smtClean="0"/>
              <a:t>Objectives: </a:t>
            </a:r>
          </a:p>
          <a:p>
            <a:pPr lvl="1"/>
            <a:r>
              <a:rPr lang="en-US" dirty="0" smtClean="0"/>
              <a:t>Students will use </a:t>
            </a:r>
            <a:r>
              <a:rPr lang="en-US" dirty="0" err="1" smtClean="0"/>
              <a:t>manipulatives</a:t>
            </a:r>
            <a:r>
              <a:rPr lang="en-US" dirty="0" smtClean="0"/>
              <a:t> to create analogue clock</a:t>
            </a:r>
          </a:p>
          <a:p>
            <a:pPr lvl="1"/>
            <a:r>
              <a:rPr lang="en-US" dirty="0" smtClean="0"/>
              <a:t>Students will identify time through the use of an analogue clock</a:t>
            </a:r>
          </a:p>
          <a:p>
            <a:pPr lvl="1"/>
            <a:r>
              <a:rPr lang="en-US" dirty="0" smtClean="0"/>
              <a:t>Students will work in teams to demonstrate time identification speed and accuracy</a:t>
            </a:r>
          </a:p>
          <a:p>
            <a:pPr lvl="1"/>
            <a:endParaRPr lang="en-US" dirty="0" smtClean="0"/>
          </a:p>
          <a:p>
            <a:endParaRPr lang="en-US" dirty="0"/>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Lesson Plan 2</a:t>
            </a:r>
            <a:endParaRPr lang="en-US" dirty="0"/>
          </a:p>
        </p:txBody>
      </p:sp>
      <p:sp>
        <p:nvSpPr>
          <p:cNvPr id="3" name="Content Placeholder 2"/>
          <p:cNvSpPr>
            <a:spLocks noGrp="1"/>
          </p:cNvSpPr>
          <p:nvPr>
            <p:ph idx="1"/>
          </p:nvPr>
        </p:nvSpPr>
        <p:spPr/>
        <p:txBody>
          <a:bodyPr/>
          <a:lstStyle/>
          <a:p>
            <a:pPr>
              <a:buNone/>
            </a:pPr>
            <a:r>
              <a:rPr lang="en-US" dirty="0" smtClean="0"/>
              <a:t>Lesson Plan 2 has been developed to teach a unit on Math and Money. </a:t>
            </a:r>
          </a:p>
          <a:p>
            <a:r>
              <a:rPr lang="en-US" dirty="0" smtClean="0"/>
              <a:t>Topic: Using money to purchase school supplies</a:t>
            </a:r>
          </a:p>
          <a:p>
            <a:r>
              <a:rPr lang="en-US" dirty="0" smtClean="0"/>
              <a:t>Grade: 4</a:t>
            </a:r>
            <a:r>
              <a:rPr lang="en-US" baseline="30000" dirty="0" smtClean="0"/>
              <a:t>th</a:t>
            </a:r>
            <a:endParaRPr lang="en-US" dirty="0" smtClean="0"/>
          </a:p>
          <a:p>
            <a:r>
              <a:rPr lang="en-US" dirty="0" smtClean="0"/>
              <a:t>Objective: the learner will be able to identify monetary denominations, count money, and use money to purchase school supplies with 100% accuracy through computing and estimating using mental mathematics, paper-and-pencil methods, and calculators.</a:t>
            </a:r>
          </a:p>
          <a:p>
            <a:pPr lvl="1"/>
            <a:endParaRPr lang="en-US" dirty="0"/>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State Specific Testing Requirements</a:t>
            </a:r>
            <a:endParaRPr lang="en-US" dirty="0"/>
          </a:p>
        </p:txBody>
      </p:sp>
      <p:sp>
        <p:nvSpPr>
          <p:cNvPr id="3" name="Content Placeholder 2"/>
          <p:cNvSpPr>
            <a:spLocks noGrp="1"/>
          </p:cNvSpPr>
          <p:nvPr>
            <p:ph idx="1"/>
          </p:nvPr>
        </p:nvSpPr>
        <p:spPr/>
        <p:txBody>
          <a:bodyPr/>
          <a:lstStyle/>
          <a:p>
            <a:pPr>
              <a:buNone/>
            </a:pPr>
            <a:r>
              <a:rPr lang="en-US" sz="2800" dirty="0" smtClean="0"/>
              <a:t>The following test results have been provided for the:</a:t>
            </a:r>
          </a:p>
          <a:p>
            <a:r>
              <a:rPr lang="en-US" dirty="0" smtClean="0"/>
              <a:t>96 Illinois Basic Skills</a:t>
            </a:r>
          </a:p>
          <a:p>
            <a:r>
              <a:rPr lang="en-US" dirty="0" smtClean="0"/>
              <a:t>22 Special Education Cross Categorical</a:t>
            </a:r>
          </a:p>
          <a:p>
            <a:r>
              <a:rPr lang="en-US" dirty="0" smtClean="0"/>
              <a:t>155 Learning Behavior Specialist 1</a:t>
            </a:r>
          </a:p>
          <a:p>
            <a:r>
              <a:rPr lang="en-US" dirty="0" smtClean="0"/>
              <a:t>104 APT: K – 12</a:t>
            </a:r>
          </a:p>
          <a:p>
            <a:r>
              <a:rPr lang="en-US" dirty="0" smtClean="0"/>
              <a:t>163 Special Education General Curriculum</a:t>
            </a:r>
          </a:p>
          <a:p>
            <a:pPr>
              <a:buNone/>
            </a:pPr>
            <a:endParaRPr lang="en-US" dirty="0"/>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Student Teaching Artifacts</a:t>
            </a:r>
            <a:endParaRPr lang="en-US" dirty="0"/>
          </a:p>
        </p:txBody>
      </p:sp>
      <p:sp>
        <p:nvSpPr>
          <p:cNvPr id="3" name="Content Placeholder 2"/>
          <p:cNvSpPr>
            <a:spLocks noGrp="1"/>
          </p:cNvSpPr>
          <p:nvPr>
            <p:ph idx="1"/>
          </p:nvPr>
        </p:nvSpPr>
        <p:spPr/>
        <p:txBody>
          <a:bodyPr/>
          <a:lstStyle/>
          <a:p>
            <a:pPr>
              <a:buNone/>
            </a:pPr>
            <a:r>
              <a:rPr lang="en-US" dirty="0" smtClean="0"/>
              <a:t>The following artifacts from Mr. Cappozzo’s student teaching experience can be found here:</a:t>
            </a:r>
          </a:p>
          <a:p>
            <a:r>
              <a:rPr lang="en-US" dirty="0" smtClean="0"/>
              <a:t>Pictures of his students</a:t>
            </a:r>
          </a:p>
          <a:p>
            <a:r>
              <a:rPr lang="en-US" dirty="0" smtClean="0"/>
              <a:t>Teacher Work Sample 1 – 7</a:t>
            </a:r>
          </a:p>
          <a:p>
            <a:r>
              <a:rPr lang="en-US" dirty="0" smtClean="0"/>
              <a:t>Monthly Newsletters</a:t>
            </a:r>
          </a:p>
          <a:p>
            <a:pPr>
              <a:buNone/>
            </a:pPr>
            <a:endParaRPr lang="en-US" dirty="0"/>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Behavior Plan Outline</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The following information has been provided to add insight into the behavior plan and data tracking system created by Gabriel Cappozzo</a:t>
            </a:r>
          </a:p>
          <a:p>
            <a:r>
              <a:rPr lang="en-US" dirty="0" smtClean="0"/>
              <a:t>Behavior Data Sheet</a:t>
            </a:r>
          </a:p>
          <a:p>
            <a:r>
              <a:rPr lang="en-US" dirty="0" smtClean="0"/>
              <a:t>Behavior Data Table</a:t>
            </a:r>
          </a:p>
          <a:p>
            <a:r>
              <a:rPr lang="en-US" dirty="0" smtClean="0"/>
              <a:t>Behavior Data Chart</a:t>
            </a:r>
          </a:p>
          <a:p>
            <a:r>
              <a:rPr lang="en-US" dirty="0" smtClean="0"/>
              <a:t>Behavior Progress Chart</a:t>
            </a:r>
          </a:p>
          <a:p>
            <a:endParaRPr lang="en-US" dirty="0" smtClean="0"/>
          </a:p>
          <a:p>
            <a:pPr algn="ctr">
              <a:buNone/>
            </a:pPr>
            <a:r>
              <a:rPr lang="en-US" dirty="0" smtClean="0"/>
              <a:t>This behavior plan is currently being used in the Beach Park Consolidated School District, IL.</a:t>
            </a:r>
            <a:endParaRPr lang="en-US" dirty="0"/>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Informal Assessment</a:t>
            </a:r>
            <a:endParaRPr lang="en-US" dirty="0"/>
          </a:p>
        </p:txBody>
      </p:sp>
      <p:sp>
        <p:nvSpPr>
          <p:cNvPr id="3" name="Content Placeholder 2"/>
          <p:cNvSpPr>
            <a:spLocks noGrp="1"/>
          </p:cNvSpPr>
          <p:nvPr>
            <p:ph idx="1"/>
          </p:nvPr>
        </p:nvSpPr>
        <p:spPr/>
        <p:txBody>
          <a:bodyPr/>
          <a:lstStyle/>
          <a:p>
            <a:pPr>
              <a:buNone/>
            </a:pPr>
            <a:r>
              <a:rPr lang="en-US" dirty="0" smtClean="0"/>
              <a:t>The following information is provided for the user to gain insight into Gabriel’s perspective on the assessment process and focuses on the following:</a:t>
            </a:r>
          </a:p>
          <a:p>
            <a:r>
              <a:rPr lang="en-US" dirty="0" smtClean="0"/>
              <a:t>Observation</a:t>
            </a:r>
          </a:p>
          <a:p>
            <a:r>
              <a:rPr lang="en-US" dirty="0" smtClean="0"/>
              <a:t>Portfolio</a:t>
            </a:r>
          </a:p>
          <a:p>
            <a:r>
              <a:rPr lang="en-US" dirty="0" smtClean="0"/>
              <a:t>Writing Samples</a:t>
            </a:r>
          </a:p>
          <a:p>
            <a:r>
              <a:rPr lang="en-US" dirty="0" smtClean="0"/>
              <a:t>Informal inventories and quizzes</a:t>
            </a:r>
          </a:p>
          <a:p>
            <a:r>
              <a:rPr lang="en-US" dirty="0" smtClean="0"/>
              <a:t>Formal Assessments</a:t>
            </a:r>
            <a:endParaRPr lang="en-US" dirty="0"/>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Mr. Cappozzo’s Official Classroom Website</a:t>
            </a:r>
            <a:endParaRPr lang="en-US" dirty="0"/>
          </a:p>
        </p:txBody>
      </p:sp>
      <p:sp>
        <p:nvSpPr>
          <p:cNvPr id="3" name="Content Placeholder 2"/>
          <p:cNvSpPr>
            <a:spLocks noGrp="1"/>
          </p:cNvSpPr>
          <p:nvPr>
            <p:ph idx="1"/>
          </p:nvPr>
        </p:nvSpPr>
        <p:spPr/>
        <p:txBody>
          <a:bodyPr/>
          <a:lstStyle/>
          <a:p>
            <a:pPr>
              <a:buNone/>
            </a:pPr>
            <a:r>
              <a:rPr lang="en-US" dirty="0" smtClean="0"/>
              <a:t>This page contains a link to bring you to Mr. Cappozzo’s official classroom website.  Here you will gain further insight into Mr. Cappozzo’s philosophy on teaching, see pictures of current events, access school resources, and stay updated on current events.</a:t>
            </a:r>
          </a:p>
          <a:p>
            <a:pPr>
              <a:buNone/>
            </a:pPr>
            <a:endParaRPr lang="en-US" dirty="0" smtClean="0"/>
          </a:p>
          <a:p>
            <a:pPr algn="ctr">
              <a:buNone/>
            </a:pPr>
            <a:r>
              <a:rPr lang="en-US" dirty="0" smtClean="0"/>
              <a:t>Be sure to visit</a:t>
            </a:r>
            <a:r>
              <a:rPr lang="en-US" smtClean="0"/>
              <a:t>: </a:t>
            </a:r>
            <a:r>
              <a:rPr lang="en-US" smtClean="0">
                <a:hlinkClick r:id="rId2"/>
              </a:rPr>
              <a:t>www.mrcappozzo.weebly.com</a:t>
            </a:r>
            <a:endParaRPr lang="en-US" smtClean="0"/>
          </a:p>
          <a:p>
            <a:pPr algn="ctr">
              <a:buNone/>
            </a:pPr>
            <a:endParaRPr lang="en-US" dirty="0"/>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dirty="0" smtClean="0"/>
              <a:t>Gabriel Cappozzo’s Website	</a:t>
            </a:r>
            <a:endParaRPr lang="en-US" dirty="0"/>
          </a:p>
        </p:txBody>
      </p:sp>
      <p:sp>
        <p:nvSpPr>
          <p:cNvPr id="3" name="Content Placeholder 2"/>
          <p:cNvSpPr>
            <a:spLocks noGrp="1"/>
          </p:cNvSpPr>
          <p:nvPr>
            <p:ph idx="1"/>
          </p:nvPr>
        </p:nvSpPr>
        <p:spPr>
          <a:xfrm>
            <a:off x="457200" y="1524000"/>
            <a:ext cx="8229600" cy="5105400"/>
          </a:xfrm>
        </p:spPr>
        <p:txBody>
          <a:bodyPr>
            <a:normAutofit fontScale="92500" lnSpcReduction="20000"/>
          </a:bodyPr>
          <a:lstStyle/>
          <a:p>
            <a:pPr>
              <a:buNone/>
            </a:pPr>
            <a:r>
              <a:rPr lang="en-US" dirty="0" smtClean="0"/>
              <a:t>All of the information provided in this presentation can be accessed on a website created specifically for the user at </a:t>
            </a:r>
            <a:r>
              <a:rPr lang="en-US" dirty="0" smtClean="0">
                <a:hlinkClick r:id="rId2"/>
              </a:rPr>
              <a:t>www.cappozzoportfolio.weebly.com</a:t>
            </a:r>
            <a:r>
              <a:rPr lang="en-US" dirty="0" smtClean="0"/>
              <a:t>.</a:t>
            </a:r>
          </a:p>
          <a:p>
            <a:pPr>
              <a:buNone/>
            </a:pPr>
            <a:endParaRPr lang="en-US" dirty="0" smtClean="0"/>
          </a:p>
          <a:p>
            <a:pPr>
              <a:buNone/>
            </a:pPr>
            <a:r>
              <a:rPr lang="en-US" dirty="0" smtClean="0"/>
              <a:t>This website has been established as a convenience for hiring teams to share and access information from Gabriel Cappozzo’s time as a student and a teacher.</a:t>
            </a:r>
          </a:p>
          <a:p>
            <a:pPr>
              <a:buNone/>
            </a:pPr>
            <a:endParaRPr lang="en-US" dirty="0" smtClean="0"/>
          </a:p>
          <a:p>
            <a:pPr>
              <a:buNone/>
            </a:pPr>
            <a:r>
              <a:rPr lang="en-US" dirty="0" smtClean="0"/>
              <a:t>I hope that you have found this information user friendly and look forward to future engagements with you!</a:t>
            </a:r>
          </a:p>
          <a:p>
            <a:pPr>
              <a:buNone/>
            </a:pPr>
            <a:endParaRPr lang="en-US" dirty="0" smtClean="0"/>
          </a:p>
          <a:p>
            <a:pPr>
              <a:buNone/>
            </a:pPr>
            <a:r>
              <a:rPr lang="en-US" dirty="0" smtClean="0"/>
              <a:t>Thank you for your time and consideration.</a:t>
            </a:r>
          </a:p>
          <a:p>
            <a:pPr>
              <a:buNone/>
            </a:pPr>
            <a:endParaRPr lang="en-US" dirty="0" smtClean="0"/>
          </a:p>
          <a:p>
            <a:pPr>
              <a:buNone/>
            </a:pPr>
            <a:r>
              <a:rPr lang="en-US" dirty="0" smtClean="0"/>
              <a:t>Gabriel A. Cappozzo</a:t>
            </a:r>
            <a:endParaRPr lang="en-US" dirty="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Autofit/>
          </a:bodyPr>
          <a:lstStyle/>
          <a:p>
            <a:pPr algn="ctr"/>
            <a:r>
              <a:rPr lang="en-US" sz="3200" dirty="0" smtClean="0"/>
              <a:t>Introduction</a:t>
            </a:r>
            <a:r>
              <a:rPr lang="en-US" sz="2400" dirty="0" smtClean="0"/>
              <a:t/>
            </a:r>
            <a:br>
              <a:rPr lang="en-US" sz="2400" dirty="0" smtClean="0"/>
            </a:br>
            <a:r>
              <a:rPr lang="en-US" sz="2400" dirty="0" smtClean="0"/>
              <a:t>The following presentation has been developed to introduce the reader to Gabriel Cappozzo, and provide the user with information in the following areas:</a:t>
            </a:r>
            <a:br>
              <a:rPr lang="en-US" sz="2400" dirty="0" smtClean="0"/>
            </a:br>
            <a:endParaRPr lang="en-US" sz="2400" dirty="0"/>
          </a:p>
        </p:txBody>
      </p:sp>
      <p:sp>
        <p:nvSpPr>
          <p:cNvPr id="3" name="Content Placeholder 2"/>
          <p:cNvSpPr>
            <a:spLocks noGrp="1"/>
          </p:cNvSpPr>
          <p:nvPr>
            <p:ph sz="half" idx="1"/>
          </p:nvPr>
        </p:nvSpPr>
        <p:spPr>
          <a:xfrm>
            <a:off x="457200" y="1828800"/>
            <a:ext cx="4038600" cy="4434840"/>
          </a:xfrm>
        </p:spPr>
        <p:txBody>
          <a:bodyPr>
            <a:normAutofit fontScale="85000" lnSpcReduction="10000"/>
          </a:bodyPr>
          <a:lstStyle/>
          <a:p>
            <a:r>
              <a:rPr lang="en-US" dirty="0" smtClean="0"/>
              <a:t>Cover Letter</a:t>
            </a:r>
          </a:p>
          <a:p>
            <a:r>
              <a:rPr lang="en-US" dirty="0" smtClean="0"/>
              <a:t>Resume</a:t>
            </a:r>
          </a:p>
          <a:p>
            <a:r>
              <a:rPr lang="en-US" dirty="0" smtClean="0"/>
              <a:t>Copies of Transcripts</a:t>
            </a:r>
          </a:p>
          <a:p>
            <a:r>
              <a:rPr lang="en-US" dirty="0" smtClean="0"/>
              <a:t>Letters of Recommendation</a:t>
            </a:r>
          </a:p>
          <a:p>
            <a:r>
              <a:rPr lang="en-US" dirty="0" smtClean="0"/>
              <a:t>Educational Philosophy</a:t>
            </a:r>
          </a:p>
          <a:p>
            <a:r>
              <a:rPr lang="en-US" dirty="0" smtClean="0"/>
              <a:t>Classroom Management Philosophy</a:t>
            </a:r>
          </a:p>
          <a:p>
            <a:r>
              <a:rPr lang="en-US" dirty="0" smtClean="0"/>
              <a:t>Lesson Plans</a:t>
            </a:r>
          </a:p>
          <a:p>
            <a:pPr lvl="1"/>
            <a:r>
              <a:rPr lang="en-US" dirty="0" smtClean="0"/>
              <a:t>Math and Time</a:t>
            </a:r>
          </a:p>
          <a:p>
            <a:pPr lvl="1"/>
            <a:r>
              <a:rPr lang="en-US" dirty="0" smtClean="0"/>
              <a:t>Math and Money </a:t>
            </a:r>
            <a:endParaRPr lang="en-US" dirty="0" smtClean="0"/>
          </a:p>
          <a:p>
            <a:r>
              <a:rPr lang="en-US" dirty="0" smtClean="0"/>
              <a:t>Mr. Cappozzo’s Official </a:t>
            </a:r>
            <a:r>
              <a:rPr lang="en-US" smtClean="0"/>
              <a:t>Classroom Website</a:t>
            </a:r>
            <a:r>
              <a:rPr lang="en-US" dirty="0" smtClean="0"/>
              <a:t>		</a:t>
            </a:r>
            <a:endParaRPr lang="en-US" dirty="0"/>
          </a:p>
        </p:txBody>
      </p:sp>
      <p:sp>
        <p:nvSpPr>
          <p:cNvPr id="4" name="Content Placeholder 3"/>
          <p:cNvSpPr>
            <a:spLocks noGrp="1"/>
          </p:cNvSpPr>
          <p:nvPr>
            <p:ph sz="half" idx="2"/>
          </p:nvPr>
        </p:nvSpPr>
        <p:spPr>
          <a:xfrm>
            <a:off x="4648200" y="1828800"/>
            <a:ext cx="4038600" cy="4434840"/>
          </a:xfrm>
        </p:spPr>
        <p:txBody>
          <a:bodyPr>
            <a:normAutofit fontScale="85000" lnSpcReduction="10000"/>
          </a:bodyPr>
          <a:lstStyle/>
          <a:p>
            <a:r>
              <a:rPr lang="en-US" dirty="0" smtClean="0"/>
              <a:t>State Specific Testing Requirements</a:t>
            </a:r>
          </a:p>
          <a:p>
            <a:pPr lvl="1"/>
            <a:r>
              <a:rPr lang="en-US" dirty="0" smtClean="0"/>
              <a:t>96 IL Basic Skills</a:t>
            </a:r>
          </a:p>
          <a:p>
            <a:pPr lvl="1"/>
            <a:r>
              <a:rPr lang="en-US" dirty="0" smtClean="0"/>
              <a:t>22 Special Education Cross Categorical</a:t>
            </a:r>
          </a:p>
          <a:p>
            <a:pPr lvl="1"/>
            <a:r>
              <a:rPr lang="en-US" dirty="0" smtClean="0"/>
              <a:t>155 Learning Behavior Specialist 1</a:t>
            </a:r>
          </a:p>
          <a:p>
            <a:pPr lvl="1"/>
            <a:r>
              <a:rPr lang="en-US" dirty="0" smtClean="0"/>
              <a:t>104 APT: K – 12</a:t>
            </a:r>
          </a:p>
          <a:p>
            <a:pPr lvl="1"/>
            <a:r>
              <a:rPr lang="en-US" dirty="0" smtClean="0"/>
              <a:t>163 Special Education General Curriculum</a:t>
            </a:r>
          </a:p>
          <a:p>
            <a:r>
              <a:rPr lang="en-US" dirty="0" smtClean="0"/>
              <a:t>Student Teaching Artifacts</a:t>
            </a:r>
          </a:p>
          <a:p>
            <a:r>
              <a:rPr lang="en-US" dirty="0" smtClean="0"/>
              <a:t>Behavior Plan Outline</a:t>
            </a:r>
          </a:p>
          <a:p>
            <a:r>
              <a:rPr lang="en-US" dirty="0" smtClean="0"/>
              <a:t>Informal Assessments</a:t>
            </a:r>
            <a:endParaRPr lang="en-US" dirty="0"/>
          </a:p>
        </p:txBody>
      </p:sp>
      <p:sp>
        <p:nvSpPr>
          <p:cNvPr id="5" name="TextBox 4"/>
          <p:cNvSpPr txBox="1"/>
          <p:nvPr/>
        </p:nvSpPr>
        <p:spPr>
          <a:xfrm>
            <a:off x="1752600" y="6027003"/>
            <a:ext cx="62484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solidFill>
                  <a:srgbClr val="FF0000"/>
                </a:solidFill>
              </a:rPr>
              <a:t>Every category listed here can be accessed on www.cappozzoportfolio.weebly.com</a:t>
            </a:r>
            <a:endParaRPr lang="en-US" sz="2400" dirty="0">
              <a:solidFill>
                <a:srgbClr val="FF00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Home Page</a:t>
            </a:r>
            <a:endParaRPr lang="en-US" dirty="0"/>
          </a:p>
        </p:txBody>
      </p:sp>
      <p:sp>
        <p:nvSpPr>
          <p:cNvPr id="5" name="Content Placeholder 4"/>
          <p:cNvSpPr>
            <a:spLocks noGrp="1"/>
          </p:cNvSpPr>
          <p:nvPr>
            <p:ph idx="1"/>
          </p:nvPr>
        </p:nvSpPr>
        <p:spPr/>
        <p:txBody>
          <a:bodyPr/>
          <a:lstStyle/>
          <a:p>
            <a:pPr algn="ctr">
              <a:lnSpc>
                <a:spcPct val="150000"/>
              </a:lnSpc>
              <a:buNone/>
            </a:pPr>
            <a:r>
              <a:rPr lang="en-US" dirty="0" smtClean="0"/>
              <a:t>The Home Page of this website provides the user with the ability to navigate throughout the website and access each area listed in the introduction.  It also provides the user with an opportunity to click on the Mr. Cappozzo’s classroom picture and open up this Power Point presentation to provide a summary of the  sites purpose.</a:t>
            </a:r>
            <a:endParaRPr lang="en-US" dirty="0"/>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Cover Letter</a:t>
            </a:r>
            <a:br>
              <a:rPr lang="en-US" dirty="0" smtClean="0"/>
            </a:br>
            <a:endParaRPr lang="en-US" dirty="0"/>
          </a:p>
        </p:txBody>
      </p:sp>
      <p:sp>
        <p:nvSpPr>
          <p:cNvPr id="5" name="Subtitle 4"/>
          <p:cNvSpPr>
            <a:spLocks noGrp="1"/>
          </p:cNvSpPr>
          <p:nvPr>
            <p:ph idx="1"/>
          </p:nvPr>
        </p:nvSpPr>
        <p:spPr/>
        <p:txBody>
          <a:bodyPr>
            <a:normAutofit/>
          </a:bodyPr>
          <a:lstStyle/>
          <a:p>
            <a:pPr>
              <a:buNone/>
            </a:pPr>
            <a:r>
              <a:rPr lang="en-US" dirty="0" smtClean="0"/>
              <a:t>The cover letter is an introduction to Gabriel Cappozzo and discusses his concise philosophy on education. </a:t>
            </a:r>
          </a:p>
          <a:p>
            <a:pPr marL="457200" indent="-457200">
              <a:buFont typeface="Arial" pitchFamily="34" charset="0"/>
              <a:buChar char="•"/>
            </a:pPr>
            <a:r>
              <a:rPr lang="en-US" dirty="0" smtClean="0"/>
              <a:t>His belief in the importance of education is evident based  on his history as a student, teacher, and father.</a:t>
            </a:r>
          </a:p>
          <a:p>
            <a:pPr marL="457200" indent="-457200">
              <a:buFont typeface="Arial" pitchFamily="34" charset="0"/>
              <a:buChar char="•"/>
            </a:pPr>
            <a:r>
              <a:rPr lang="en-US" dirty="0" smtClean="0"/>
              <a:t>Through his experience as a committee member for PBIS and RTI, he’s been able to exercise its implementation and values its importance.</a:t>
            </a:r>
          </a:p>
          <a:p>
            <a:pPr marL="457200" indent="-457200">
              <a:buFont typeface="Arial" pitchFamily="34" charset="0"/>
              <a:buChar char="•"/>
            </a:pPr>
            <a:r>
              <a:rPr lang="en-US" dirty="0" smtClean="0"/>
              <a:t>His passion to influence student s , both through actions and words, drives him to succeed inside and outside of the school.</a:t>
            </a:r>
          </a:p>
          <a:p>
            <a:pPr marL="457200" indent="-457200">
              <a:buFont typeface="Arial" pitchFamily="34" charset="0"/>
              <a:buChar char="•"/>
            </a:pPr>
            <a:endParaRPr lang="en-US" dirty="0" smtClean="0"/>
          </a:p>
          <a:p>
            <a:pPr marL="457200" indent="-457200">
              <a:buFont typeface="+mj-lt"/>
              <a:buAutoNum type="arabicPeriod"/>
            </a:pPr>
            <a:endParaRPr lang="en-US" dirty="0" smtClean="0"/>
          </a:p>
          <a:p>
            <a:pPr>
              <a:buFont typeface="Arial" pitchFamily="34" charset="0"/>
              <a:buChar char="•"/>
            </a:pPr>
            <a:endParaRPr lang="en-US" dirty="0" smtClean="0"/>
          </a:p>
          <a:p>
            <a:pPr>
              <a:buFont typeface="Arial" pitchFamily="34" charset="0"/>
              <a:buChar char="•"/>
            </a:pPr>
            <a:endParaRPr lang="en-US" dirty="0" smtClean="0"/>
          </a:p>
          <a:p>
            <a:endParaRPr lang="en-US" dirty="0" smtClean="0"/>
          </a:p>
          <a:p>
            <a:endParaRPr lang="en-US" dirty="0" smtClean="0"/>
          </a:p>
          <a:p>
            <a:endParaRPr lang="en-US" dirty="0" smtClean="0"/>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pPr algn="ctr"/>
            <a:r>
              <a:rPr lang="en-US" dirty="0" smtClean="0"/>
              <a:t>Resume</a:t>
            </a:r>
            <a:endParaRPr lang="en-US" dirty="0"/>
          </a:p>
        </p:txBody>
      </p:sp>
      <p:sp>
        <p:nvSpPr>
          <p:cNvPr id="3" name="Content Placeholder 2"/>
          <p:cNvSpPr>
            <a:spLocks noGrp="1"/>
          </p:cNvSpPr>
          <p:nvPr>
            <p:ph idx="1"/>
          </p:nvPr>
        </p:nvSpPr>
        <p:spPr>
          <a:xfrm>
            <a:off x="457200" y="1066800"/>
            <a:ext cx="8229600" cy="5791200"/>
          </a:xfrm>
        </p:spPr>
        <p:txBody>
          <a:bodyPr>
            <a:normAutofit fontScale="92500"/>
          </a:bodyPr>
          <a:lstStyle/>
          <a:p>
            <a:pPr>
              <a:buNone/>
            </a:pPr>
            <a:r>
              <a:rPr lang="en-US" sz="3200" dirty="0" smtClean="0"/>
              <a:t>The following categories are outlined in the resume:</a:t>
            </a:r>
          </a:p>
          <a:p>
            <a:r>
              <a:rPr lang="en-US" dirty="0" smtClean="0"/>
              <a:t>Education: </a:t>
            </a:r>
          </a:p>
          <a:p>
            <a:pPr lvl="1"/>
            <a:r>
              <a:rPr lang="en-US" dirty="0" smtClean="0"/>
              <a:t>Masters in Special Education 2011</a:t>
            </a:r>
          </a:p>
          <a:p>
            <a:pPr lvl="1"/>
            <a:r>
              <a:rPr lang="en-US" dirty="0" smtClean="0"/>
              <a:t>Masters in Business Administration 2007</a:t>
            </a:r>
          </a:p>
          <a:p>
            <a:pPr lvl="1"/>
            <a:r>
              <a:rPr lang="en-US" dirty="0" smtClean="0"/>
              <a:t>Undergraduate in Accounting &amp; Business Administration 2005</a:t>
            </a:r>
          </a:p>
          <a:p>
            <a:r>
              <a:rPr lang="en-US" dirty="0" smtClean="0"/>
              <a:t>Previous Employment</a:t>
            </a:r>
          </a:p>
          <a:p>
            <a:pPr lvl="1"/>
            <a:r>
              <a:rPr lang="en-US" dirty="0" smtClean="0"/>
              <a:t>Teacher – Beach Park Consolidated School District</a:t>
            </a:r>
          </a:p>
          <a:p>
            <a:pPr lvl="2"/>
            <a:r>
              <a:rPr lang="en-US" dirty="0" smtClean="0"/>
              <a:t>2009 -  Present</a:t>
            </a:r>
          </a:p>
          <a:p>
            <a:pPr lvl="1"/>
            <a:r>
              <a:rPr lang="en-US" dirty="0" smtClean="0"/>
              <a:t>Substitute Teacher – Beach Park Consolidated School District</a:t>
            </a:r>
          </a:p>
          <a:p>
            <a:pPr lvl="2"/>
            <a:r>
              <a:rPr lang="en-US" dirty="0" smtClean="0"/>
              <a:t>2005 – 2008</a:t>
            </a:r>
          </a:p>
          <a:p>
            <a:pPr lvl="1"/>
            <a:r>
              <a:rPr lang="en-US" dirty="0" smtClean="0"/>
              <a:t>Manager – Providence Mortgage 2005 – 2007</a:t>
            </a:r>
          </a:p>
          <a:p>
            <a:pPr lvl="1"/>
            <a:r>
              <a:rPr lang="en-US" dirty="0" smtClean="0"/>
              <a:t>Manager – Jared “The Galleria of Jewelry” 2001 - 2005</a:t>
            </a:r>
          </a:p>
          <a:p>
            <a:pPr lvl="1"/>
            <a:endParaRPr lang="en-US" dirty="0" smtClean="0"/>
          </a:p>
          <a:p>
            <a:pPr lvl="2"/>
            <a:endParaRPr lang="en-US" dirty="0" smtClean="0"/>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Copy of Transcripts</a:t>
            </a:r>
            <a:endParaRPr lang="en-US" dirty="0"/>
          </a:p>
        </p:txBody>
      </p:sp>
      <p:sp>
        <p:nvSpPr>
          <p:cNvPr id="3" name="Content Placeholder 2"/>
          <p:cNvSpPr>
            <a:spLocks noGrp="1"/>
          </p:cNvSpPr>
          <p:nvPr>
            <p:ph idx="1"/>
          </p:nvPr>
        </p:nvSpPr>
        <p:spPr/>
        <p:txBody>
          <a:bodyPr>
            <a:normAutofit fontScale="92500"/>
          </a:bodyPr>
          <a:lstStyle/>
          <a:p>
            <a:pPr>
              <a:buNone/>
            </a:pPr>
            <a:r>
              <a:rPr lang="en-US" sz="3000" dirty="0" smtClean="0"/>
              <a:t>Copies of transcripts from the following colleges will be found on this page:</a:t>
            </a:r>
          </a:p>
          <a:p>
            <a:pPr>
              <a:lnSpc>
                <a:spcPct val="200000"/>
              </a:lnSpc>
            </a:pPr>
            <a:r>
              <a:rPr lang="en-US" dirty="0" smtClean="0"/>
              <a:t>University of Phoenix – Masters in Special Education</a:t>
            </a:r>
          </a:p>
          <a:p>
            <a:pPr>
              <a:lnSpc>
                <a:spcPct val="200000"/>
              </a:lnSpc>
            </a:pPr>
            <a:r>
              <a:rPr lang="en-US" dirty="0" smtClean="0"/>
              <a:t>Lakeland College – Masters in Business Administration</a:t>
            </a:r>
          </a:p>
          <a:p>
            <a:pPr>
              <a:lnSpc>
                <a:spcPct val="200000"/>
              </a:lnSpc>
            </a:pPr>
            <a:r>
              <a:rPr lang="en-US" dirty="0" smtClean="0"/>
              <a:t>Lakeland College – Bachelors in Accounting and Business Administration</a:t>
            </a:r>
            <a:endParaRPr lang="en-US" dirty="0"/>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Letters of Recommendation</a:t>
            </a:r>
            <a:endParaRPr lang="en-US" dirty="0"/>
          </a:p>
        </p:txBody>
      </p:sp>
      <p:sp>
        <p:nvSpPr>
          <p:cNvPr id="3" name="Content Placeholder 2"/>
          <p:cNvSpPr>
            <a:spLocks noGrp="1"/>
          </p:cNvSpPr>
          <p:nvPr>
            <p:ph idx="1"/>
          </p:nvPr>
        </p:nvSpPr>
        <p:spPr/>
        <p:txBody>
          <a:bodyPr/>
          <a:lstStyle/>
          <a:p>
            <a:pPr>
              <a:buNone/>
            </a:pPr>
            <a:r>
              <a:rPr lang="en-US" dirty="0" smtClean="0"/>
              <a:t>The letters of recommendation for Gabriel Cappozzo have been submitted by two previous Principals that he has worked for.</a:t>
            </a:r>
          </a:p>
          <a:p>
            <a:r>
              <a:rPr lang="en-US" dirty="0" smtClean="0"/>
              <a:t>Rene’ Santiago – Principal of Beach Park Middle School</a:t>
            </a:r>
          </a:p>
          <a:p>
            <a:r>
              <a:rPr lang="en-US" dirty="0" smtClean="0"/>
              <a:t>John Fredrickson – Principal of Oak Crest Elementary</a:t>
            </a:r>
            <a:endParaRPr lang="en-US" dirty="0"/>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Educational Philosophy</a:t>
            </a:r>
            <a:endParaRPr lang="en-US" dirty="0"/>
          </a:p>
        </p:txBody>
      </p:sp>
      <p:sp>
        <p:nvSpPr>
          <p:cNvPr id="3" name="Content Placeholder 2"/>
          <p:cNvSpPr>
            <a:spLocks noGrp="1"/>
          </p:cNvSpPr>
          <p:nvPr>
            <p:ph idx="1"/>
          </p:nvPr>
        </p:nvSpPr>
        <p:spPr/>
        <p:txBody>
          <a:bodyPr/>
          <a:lstStyle/>
          <a:p>
            <a:pPr>
              <a:buNone/>
            </a:pPr>
            <a:r>
              <a:rPr lang="en-US" dirty="0" smtClean="0"/>
              <a:t>Gabriel Cappozzo’s educational philosophy focuses on the following areas:</a:t>
            </a:r>
          </a:p>
          <a:p>
            <a:r>
              <a:rPr lang="en-US" dirty="0" smtClean="0"/>
              <a:t>The evolution of special education in the public school system.</a:t>
            </a:r>
          </a:p>
          <a:p>
            <a:r>
              <a:rPr lang="en-US" dirty="0" smtClean="0"/>
              <a:t>Alternative Assessment Tools.</a:t>
            </a:r>
          </a:p>
          <a:p>
            <a:r>
              <a:rPr lang="en-US" dirty="0" smtClean="0"/>
              <a:t>Technology and Media Resources for Inclusion.</a:t>
            </a:r>
          </a:p>
          <a:p>
            <a:r>
              <a:rPr lang="en-US" dirty="0" smtClean="0"/>
              <a:t>Parent Communication Plan</a:t>
            </a:r>
          </a:p>
          <a:p>
            <a:endParaRPr lang="en-US" dirty="0" smtClean="0"/>
          </a:p>
          <a:p>
            <a:endParaRPr lang="en-US" dirty="0" smtClean="0"/>
          </a:p>
          <a:p>
            <a:endParaRPr lang="en-US" dirty="0" smtClean="0"/>
          </a:p>
          <a:p>
            <a:endParaRPr lang="en-US" dirty="0"/>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Classroom Management Plan</a:t>
            </a:r>
            <a:endParaRPr lang="en-US" dirty="0"/>
          </a:p>
        </p:txBody>
      </p:sp>
      <p:sp>
        <p:nvSpPr>
          <p:cNvPr id="3" name="Content Placeholder 2"/>
          <p:cNvSpPr>
            <a:spLocks noGrp="1"/>
          </p:cNvSpPr>
          <p:nvPr>
            <p:ph idx="1"/>
          </p:nvPr>
        </p:nvSpPr>
        <p:spPr/>
        <p:txBody>
          <a:bodyPr>
            <a:normAutofit fontScale="92500" lnSpcReduction="20000"/>
          </a:bodyPr>
          <a:lstStyle/>
          <a:p>
            <a:pPr algn="ctr">
              <a:buNone/>
            </a:pPr>
            <a:r>
              <a:rPr lang="en-US" dirty="0" smtClean="0"/>
              <a:t>Gabriel Cappozzo’s Classroom Management Plan focuses on the importance of the following aspects:</a:t>
            </a:r>
          </a:p>
          <a:p>
            <a:r>
              <a:rPr lang="en-US" dirty="0" smtClean="0"/>
              <a:t>The establishment of an environment that meets the requirements of special needs students within the general education environment.</a:t>
            </a:r>
          </a:p>
          <a:p>
            <a:r>
              <a:rPr lang="en-US" dirty="0" smtClean="0"/>
              <a:t>Focuses on building social and academic outcomes for children.</a:t>
            </a:r>
          </a:p>
          <a:p>
            <a:r>
              <a:rPr lang="en-US" dirty="0" smtClean="0"/>
              <a:t>Revolves around the initiative of Positive Behavior Interventions and Supports as well as Response to Intervention.</a:t>
            </a:r>
          </a:p>
          <a:p>
            <a:r>
              <a:rPr lang="en-US" dirty="0" smtClean="0"/>
              <a:t>Implements the necessary modification and accommodations for all students to achieve academic and social success.</a:t>
            </a:r>
          </a:p>
          <a:p>
            <a:pPr>
              <a:buNone/>
            </a:pPr>
            <a:endParaRPr lang="en-US" dirty="0"/>
          </a:p>
        </p:txBody>
      </p:sp>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118</TotalTime>
  <Words>943</Words>
  <Application>Microsoft Office PowerPoint</Application>
  <PresentationFormat>On-screen Show (4:3)</PresentationFormat>
  <Paragraphs>129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Gabriel Cappozzo Teacher Portfolio</vt:lpstr>
      <vt:lpstr>Introduction The following presentation has been developed to introduce the reader to Gabriel Cappozzo, and provide the user with information in the following areas: </vt:lpstr>
      <vt:lpstr>Home Page</vt:lpstr>
      <vt:lpstr>Cover Letter </vt:lpstr>
      <vt:lpstr>Resume</vt:lpstr>
      <vt:lpstr>Copy of Transcripts</vt:lpstr>
      <vt:lpstr>Letters of Recommendation</vt:lpstr>
      <vt:lpstr>Educational Philosophy</vt:lpstr>
      <vt:lpstr>Classroom Management Plan</vt:lpstr>
      <vt:lpstr>Lesson Plan 1</vt:lpstr>
      <vt:lpstr>Lesson Plan 2</vt:lpstr>
      <vt:lpstr>State Specific Testing Requirements</vt:lpstr>
      <vt:lpstr>Student Teaching Artifacts</vt:lpstr>
      <vt:lpstr>Behavior Plan Outline</vt:lpstr>
      <vt:lpstr>Informal Assessment</vt:lpstr>
      <vt:lpstr>Mr. Cappozzo’s Official Classroom Website</vt:lpstr>
      <vt:lpstr>Gabriel Cappozzo’s Website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Gabriel Cappozzo Teacher Portfolio</dc:title>
  <dc:creator>Gabriel</dc:creator>
  <cp:lastModifiedBy>Gabriel</cp:lastModifiedBy>
  <cp:revision>33</cp:revision>
  <dcterms:created xsi:type="dcterms:W3CDTF">2011-12-06T01:00:42Z</dcterms:created>
  <dcterms:modified xsi:type="dcterms:W3CDTF">2011-12-06T04:49:15Z</dcterms:modified>
</cp:coreProperties>
</file>